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AFA14-3AE9-4675-8354-D95AE97D7FB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C0D31-132D-42D7-85F6-4F4518D31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8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478-6ACE-E356-5CB9-1733B7A3D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DCD42-8D82-7D5A-7483-A9C24968D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828CD-8D41-84D4-27A7-66D72782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FAED8-B535-433F-9B14-258D388C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89C87-D7D1-3C76-1295-A0AA02620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1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2A4-8926-81C6-7A84-FAFE2B80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C28B4-7A62-C479-234A-7A5777EC8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DEB8E-E2D5-FF42-8BDA-D4F06DD4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2F2B4-018C-C80E-389F-27A5C4A9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7D45C-1ED3-D5CB-4F3A-D673FD39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0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EB4AE5-4CFA-7498-3CEC-E42914996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E840C-65A0-7FCD-83A2-B5ADDF8C3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E4D84-B4EA-D906-08B1-60E1EADB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8885D-030C-3709-9338-E72B6181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4DF59-7BF0-6F87-9FAE-BA56E5B1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0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17132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271233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65216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9D51-7226-E29A-C7F0-5CC5FF39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0DCF-3553-690C-F926-5D13F3F44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09D2A-4DD6-785B-D1CA-7FFE5DD9F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167B2-2CF5-C210-E468-D24D88BEA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FED2E-1746-964B-0F6C-0EEFCEB3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8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C1BE-2631-413C-5EFA-89EA0AD33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1D38C-35EA-DDB9-06FF-DE46E6382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9E067-B362-3152-D63C-3AFEBD53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F323-5685-385C-BFA9-F3EC428A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F15F5-E153-466C-E0D8-D273F792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5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7FD7-13FD-8FBF-72ED-2855AB4B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F9AE5-0ABC-AA70-2CAD-7574354F2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AEC32-AD30-D70E-B320-51447C79A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CFF47-C61B-019D-71B3-01D1B4F0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3BB61-514A-12AF-CE83-0BBBDF05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863AD-4AB7-E7B1-DDC2-A3D5E5E3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9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A98A-A572-69EB-C3B4-BF7F54D0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6F6D2-5443-3EAF-9F53-276EB9D0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C17B2-1A70-6B2B-1D0A-14227EEB7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3A6CF-609A-E1E0-8289-D47CBDB0B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5CCE1-6A8D-6877-64ED-69F468C05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B4D5D-5919-32DF-C314-92F31D561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AFD524-0542-D0AD-D81D-2A5331DC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6A6CD-C762-1436-F243-A019A78B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10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EEF9-E63C-59DD-CB65-9EAF3171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BA667-2B31-633B-AE06-54B9C81D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B953F-C4D2-51B8-E1E7-9C3B39B6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EAB83-6C7C-11A9-D78C-EB425EAE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0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99562-940D-879C-5F98-64E4C1DC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07EF9-8927-3847-7EA9-A3F0BEA6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D561D-6102-3FAC-F615-A126C92A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77A1-7C30-CC95-E233-F42338A7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98BAC-A604-72B3-5863-9526363D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D6D62-F2D3-A863-6AFD-7D8A8989D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66547-CB27-3CF0-1923-A861B4C0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D46BE-4781-A306-A8E3-AC9F47B9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B7C3A-4219-EA53-EDAD-6ADABB5D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D61B-008D-2361-5A06-03B22CF69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D6CB5-2ACB-5544-1B7A-148039222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767E6-4D52-90BD-B168-8BA088135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0B7C3-3C16-1408-2C68-D5EE24257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84633-442E-62F6-BDBA-62C7385BA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3CEA9-1CB3-FD70-1800-5E4A45E87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1422A-E149-43E1-C828-4C521079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828F-7AF1-1335-6281-550C7180D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1DDC1-9F75-D1F6-D6B6-41A28214A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15DE4-94D4-4EAA-9BE8-2E74C9D39C90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52B09-A153-14BC-7DBA-42E09639F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A4098-2D81-D019-5C2C-DF6C831EF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83858-377B-400A-B66D-29D44910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7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50-DA30-B3CA-87E6-9C849B0C4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44" y="770089"/>
            <a:ext cx="6235024" cy="106668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latin typeface="Batang"/>
                <a:ea typeface="Batang"/>
                <a:cs typeface="Angsana New"/>
              </a:rPr>
              <a:t>Honda Attribute Comparison</a:t>
            </a:r>
            <a:br>
              <a:rPr lang="en-US" sz="3600" b="1" dirty="0">
                <a:latin typeface="Batang"/>
              </a:rPr>
            </a:br>
            <a:endParaRPr lang="en-US" sz="3600" b="1" dirty="0">
              <a:latin typeface="Batang"/>
              <a:ea typeface="Batang"/>
              <a:cs typeface="Angsana New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EFD9D-7467-29C7-52D3-F565D51A4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3688" y="5456061"/>
            <a:ext cx="4671377" cy="1143000"/>
          </a:xfrm>
        </p:spPr>
        <p:txBody>
          <a:bodyPr/>
          <a:lstStyle/>
          <a:p>
            <a:pPr algn="just"/>
            <a:r>
              <a:rPr lang="en-US" dirty="0"/>
              <a:t>The Image gives the idea of different types of Basic Criteria, Honda uses to classify their engines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C8C0B-2EE4-7140-C263-13AE655D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13" y="143899"/>
            <a:ext cx="1785362" cy="695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974427-B544-2C59-F3C5-602401553736}"/>
              </a:ext>
            </a:extLst>
          </p:cNvPr>
          <p:cNvSpPr txBox="1"/>
          <p:nvPr/>
        </p:nvSpPr>
        <p:spPr>
          <a:xfrm>
            <a:off x="131943" y="1370982"/>
            <a:ext cx="663116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 dirty="0"/>
              <a:t>This presentation compares Honda engines examining their specifications, performance metrics, and key attributes.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DD84D7-DB30-E5ED-162F-B80D4E937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54" y="2050647"/>
            <a:ext cx="5311019" cy="4548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14CB02-071D-34D7-20EC-E03BCD5BF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54" y="143899"/>
            <a:ext cx="3084005" cy="69520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3B0747C-57D3-C5D3-8D4B-1DC6393F7EBC}"/>
              </a:ext>
            </a:extLst>
          </p:cNvPr>
          <p:cNvSpPr/>
          <p:nvPr/>
        </p:nvSpPr>
        <p:spPr>
          <a:xfrm>
            <a:off x="5641675" y="5844586"/>
            <a:ext cx="336431" cy="172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315B0F-6F70-D571-61DB-C85DA68E7CCF}"/>
              </a:ext>
            </a:extLst>
          </p:cNvPr>
          <p:cNvCxnSpPr/>
          <p:nvPr/>
        </p:nvCxnSpPr>
        <p:spPr>
          <a:xfrm>
            <a:off x="7116792" y="327804"/>
            <a:ext cx="0" cy="480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25DD867-A5FD-6154-8E4F-EA3F36352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983" y="4180134"/>
            <a:ext cx="2568163" cy="9525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2C9120-73E3-48D4-1EC5-81094EDE497D}"/>
              </a:ext>
            </a:extLst>
          </p:cNvPr>
          <p:cNvSpPr txBox="1"/>
          <p:nvPr/>
        </p:nvSpPr>
        <p:spPr>
          <a:xfrm>
            <a:off x="7290384" y="341658"/>
            <a:ext cx="192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-Bhuman Wadekar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0D6AF6-638B-2D9F-E06E-66336601195B}"/>
              </a:ext>
            </a:extLst>
          </p:cNvPr>
          <p:cNvSpPr txBox="1"/>
          <p:nvPr/>
        </p:nvSpPr>
        <p:spPr>
          <a:xfrm>
            <a:off x="9529617" y="3810802"/>
            <a:ext cx="312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-IT Vedant ,Pimpri PS312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866386BE-9736-9A0E-6DEC-5C7CF07A3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384" y="1033318"/>
            <a:ext cx="317060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leverages machine learning to intelligently recommend the most suitable engine options in a fast, efficient, and data-driven manner, enhancing decision-making for users based on their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69827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99010-1B68-0EE6-4EE6-69E108B6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  <a:ln>
            <a:noFill/>
          </a:ln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0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1744EF-A9BD-F8C4-9432-DB2BE53A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Honda Engines by Displacement (cc)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6BACC6-5B07-D2CA-89F1-0E4AA856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60" y="172101"/>
            <a:ext cx="6679365" cy="436787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36F4DA9-8D47-E481-F686-8CF17FB1B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08219"/>
              </p:ext>
            </p:extLst>
          </p:nvPr>
        </p:nvGraphicFramePr>
        <p:xfrm>
          <a:off x="397328" y="2155916"/>
          <a:ext cx="4157419" cy="41121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12367">
                  <a:extLst>
                    <a:ext uri="{9D8B030D-6E8A-4147-A177-3AD203B41FA5}">
                      <a16:colId xmlns:a16="http://schemas.microsoft.com/office/drawing/2014/main" val="3066605968"/>
                    </a:ext>
                  </a:extLst>
                </a:gridCol>
                <a:gridCol w="2145052">
                  <a:extLst>
                    <a:ext uri="{9D8B030D-6E8A-4147-A177-3AD203B41FA5}">
                      <a16:colId xmlns:a16="http://schemas.microsoft.com/office/drawing/2014/main" val="922204593"/>
                    </a:ext>
                  </a:extLst>
                </a:gridCol>
              </a:tblGrid>
              <a:tr h="28977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 Engines (Engine Displacement cc)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806623"/>
                  </a:ext>
                </a:extLst>
              </a:tr>
              <a:tr h="896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 Disp.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(cc)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of Engine Series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133961"/>
                  </a:ext>
                </a:extLst>
              </a:tr>
              <a:tr h="896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038293"/>
                  </a:ext>
                </a:extLst>
              </a:tr>
              <a:tr h="11591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100-199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82343"/>
                  </a:ext>
                </a:extLst>
              </a:tr>
              <a:tr h="579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200-499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177226"/>
                  </a:ext>
                </a:extLst>
              </a:tr>
              <a:tr h="2897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500+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50316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D2760C0-6F56-1736-5BA5-07F45B566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021" y="4790690"/>
            <a:ext cx="448861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Previously, we had to visit the site, scrape the entire dataset, manually compare specifications, and decide the appropriate category for each engine—an exhausting and time-consuming process.</a:t>
            </a:r>
          </a:p>
        </p:txBody>
      </p:sp>
    </p:spTree>
    <p:extLst>
      <p:ext uri="{BB962C8B-B14F-4D97-AF65-F5344CB8AC3E}">
        <p14:creationId xmlns:p14="http://schemas.microsoft.com/office/powerpoint/2010/main" val="71336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1F6FCE1-8678-40F4-9644-79CD5333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DAA5-638B-D133-9190-13CDA1CA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2" y="908850"/>
            <a:ext cx="2532689" cy="11158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dirty="0"/>
              <a:t>Attribute comparison</a:t>
            </a:r>
            <a:br>
              <a:rPr lang="en-US" sz="2400" b="1" dirty="0"/>
            </a:br>
            <a:endParaRPr lang="en-US" sz="2400" b="1" dirty="0">
              <a:ea typeface="Calibri Light"/>
              <a:cs typeface="Calibri Ligh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0308B5-FA0C-983D-4B80-7CF9D0EC8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87621"/>
              </p:ext>
            </p:extLst>
          </p:nvPr>
        </p:nvGraphicFramePr>
        <p:xfrm>
          <a:off x="302676" y="1652202"/>
          <a:ext cx="11260328" cy="4947382"/>
        </p:xfrm>
        <a:graphic>
          <a:graphicData uri="http://schemas.openxmlformats.org/drawingml/2006/table">
            <a:tbl>
              <a:tblPr/>
              <a:tblGrid>
                <a:gridCol w="1095803">
                  <a:extLst>
                    <a:ext uri="{9D8B030D-6E8A-4147-A177-3AD203B41FA5}">
                      <a16:colId xmlns:a16="http://schemas.microsoft.com/office/drawing/2014/main" val="3148895307"/>
                    </a:ext>
                  </a:extLst>
                </a:gridCol>
                <a:gridCol w="906872">
                  <a:extLst>
                    <a:ext uri="{9D8B030D-6E8A-4147-A177-3AD203B41FA5}">
                      <a16:colId xmlns:a16="http://schemas.microsoft.com/office/drawing/2014/main" val="3984228329"/>
                    </a:ext>
                  </a:extLst>
                </a:gridCol>
                <a:gridCol w="1530348">
                  <a:extLst>
                    <a:ext uri="{9D8B030D-6E8A-4147-A177-3AD203B41FA5}">
                      <a16:colId xmlns:a16="http://schemas.microsoft.com/office/drawing/2014/main" val="536526976"/>
                    </a:ext>
                  </a:extLst>
                </a:gridCol>
                <a:gridCol w="1530348">
                  <a:extLst>
                    <a:ext uri="{9D8B030D-6E8A-4147-A177-3AD203B41FA5}">
                      <a16:colId xmlns:a16="http://schemas.microsoft.com/office/drawing/2014/main" val="2299453464"/>
                    </a:ext>
                  </a:extLst>
                </a:gridCol>
                <a:gridCol w="2116034">
                  <a:extLst>
                    <a:ext uri="{9D8B030D-6E8A-4147-A177-3AD203B41FA5}">
                      <a16:colId xmlns:a16="http://schemas.microsoft.com/office/drawing/2014/main" val="854037772"/>
                    </a:ext>
                  </a:extLst>
                </a:gridCol>
                <a:gridCol w="2116034">
                  <a:extLst>
                    <a:ext uri="{9D8B030D-6E8A-4147-A177-3AD203B41FA5}">
                      <a16:colId xmlns:a16="http://schemas.microsoft.com/office/drawing/2014/main" val="3950425183"/>
                    </a:ext>
                  </a:extLst>
                </a:gridCol>
                <a:gridCol w="1964889">
                  <a:extLst>
                    <a:ext uri="{9D8B030D-6E8A-4147-A177-3AD203B41FA5}">
                      <a16:colId xmlns:a16="http://schemas.microsoft.com/office/drawing/2014/main" val="1707633671"/>
                    </a:ext>
                  </a:extLst>
                </a:gridCol>
              </a:tblGrid>
              <a:tr h="24923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Attribute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Criticality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Honda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Honda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Honda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Honda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Honda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250572"/>
                  </a:ext>
                </a:extLst>
              </a:tr>
              <a:tr h="205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GX690RHTDW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GX690RHXTXA2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GX630RHQYF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GX630RHVXE1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GX630RHQZB2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82867"/>
                  </a:ext>
                </a:extLst>
              </a:tr>
              <a:tr h="3738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 Displacement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 cc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 cc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 cc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 cc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 cc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40630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Power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 hp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 hp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 hp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 HP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 HP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89809"/>
                  </a:ext>
                </a:extLst>
              </a:tr>
              <a:tr h="3738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 Type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GX Series OHV V-twin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GX Series OHV V-twin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GX Series OHV V-twin (Commercial)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GX Series OHV V-twin Commercial-duty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GX Series OHV V-twin Commercial-duty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430848"/>
                  </a:ext>
                </a:extLst>
              </a:tr>
              <a:tr h="1495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Type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666070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Charging System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Amp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Amp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Amp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 Amp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Amp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7583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Bore x Stroke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 x 2.8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 x 2.8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 x 2.8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 x 2.8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 x 2.8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56550"/>
                  </a:ext>
                </a:extLst>
              </a:tr>
              <a:tr h="1495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Oil Capacity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 qt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 qt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 qt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qt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qt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75333"/>
                  </a:ext>
                </a:extLst>
              </a:tr>
              <a:tr h="1495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Valve Type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OHV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OHV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OHV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OHV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OHV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161955"/>
                  </a:ext>
                </a:extLst>
              </a:tr>
              <a:tr h="2305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Honda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81072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Muffler Included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717861"/>
                  </a:ext>
                </a:extLst>
              </a:tr>
              <a:tr h="1495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 Filter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Dual Element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Dual Element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Dual Element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Dual Element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Dual Element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022079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Carburetor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Int. vents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Int. vents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Int. vents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2-barrel, Fuel Cut Solenoid, Inner Vent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2-barrel, Fuel Cut Solenoid, Inner Vent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8401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Cylinders (qty.)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21432"/>
                  </a:ext>
                </a:extLst>
              </a:tr>
              <a:tr h="1495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 Weight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Specified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Specified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Specified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Specified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Specified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416674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Shaft Diameter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1-1/8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1-1/8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Tapered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113016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Shaft Keyway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in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8389"/>
                  </a:ext>
                </a:extLst>
              </a:tr>
              <a:tr h="3738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Shaft Rotation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PTO / Counter Clockwise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PTO / Counter Clockwise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PTO / Counter Clockwise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Counter Clockwise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Counter Clockwise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61556"/>
                  </a:ext>
                </a:extLst>
              </a:tr>
              <a:tr h="1495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Type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Gasoline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Gasoline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Gasoline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Gasoline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Gasoline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863688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 Cooling System</a:t>
                      </a:r>
                    </a:p>
                  </a:txBody>
                  <a:tcPr marL="5480" marR="5480" marT="54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5480" marR="5480" marT="5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12521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15F518E-7182-A64E-5FE4-07ABAD9AA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42" y="389421"/>
            <a:ext cx="1326353" cy="1211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84C0E6-72A5-C6D3-CBB9-3A7681B5A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77" y="406931"/>
            <a:ext cx="1344637" cy="1228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8AD68-6260-9F65-09B1-5ACCD5AAF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42" y="463416"/>
            <a:ext cx="1278695" cy="1167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567102-10FB-8DB5-0C87-E04B4BBD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658" y="49307"/>
            <a:ext cx="1506937" cy="15515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2E65C-7661-2279-1DA5-129A143BD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196" y="221154"/>
            <a:ext cx="1506937" cy="1431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44D6D-80C4-D6F0-72C1-EB303C8C2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83" y="173290"/>
            <a:ext cx="2004877" cy="73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3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287885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Streamlining with Machine Learning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3752652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Automating engine comparison &amp; category assignment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661492" y="4267696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Quick, accurate recommendations without manual effort</a:t>
            </a:r>
            <a:endParaRPr lang="en-US" sz="145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102545"/>
            <a:ext cx="693608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Machine Learning Matters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31656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Benefits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61492" y="3649961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Analyzes complex patterns across attributes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61492" y="4018459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Reduces human error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661492" y="4386957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Scales efficiently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6332935" y="31656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332935" y="3649961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Faster decisions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6332935" y="4018459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Tailored recommendations</a:t>
            </a:r>
            <a:endParaRPr lang="en-US" sz="1458" dirty="0"/>
          </a:p>
        </p:txBody>
      </p:sp>
      <p:sp>
        <p:nvSpPr>
          <p:cNvPr id="10" name="Text 8"/>
          <p:cNvSpPr/>
          <p:nvPr/>
        </p:nvSpPr>
        <p:spPr>
          <a:xfrm>
            <a:off x="6332935" y="4386957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Minimal intervention</a:t>
            </a:r>
            <a:endParaRPr lang="en-US" sz="14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609303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Multi-Model System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2074069"/>
            <a:ext cx="945058" cy="13915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95562" y="2263081"/>
            <a:ext cx="252819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Dual Model Integration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1795562" y="2671763"/>
            <a:ext cx="516294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Classification + regression models for comprehensive predictions</a:t>
            </a:r>
            <a:endParaRPr lang="en-US" sz="145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92" y="3465612"/>
            <a:ext cx="945058" cy="13915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95562" y="365462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Automatic Selection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1795562" y="4063306"/>
            <a:ext cx="516294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chooses highest accuracy models without manual intervention</a:t>
            </a:r>
            <a:endParaRPr lang="en-US" sz="145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2" y="4857155"/>
            <a:ext cx="945058" cy="13915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95562" y="504616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Efficient Deployment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1795562" y="5454849"/>
            <a:ext cx="516294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Best models saved via joblib for consistent, worry-free performance</a:t>
            </a:r>
            <a:endParaRPr lang="en-US" sz="14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8AC1-47F0-A7F4-F935-1E16FA4A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5CA97-19E1-DCF4-C8B4-2C34E8890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259" y="1368425"/>
            <a:ext cx="9593459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8BB27E-269E-601C-AF14-0AB86FA20935}"/>
              </a:ext>
            </a:extLst>
          </p:cNvPr>
          <p:cNvSpPr txBox="1">
            <a:spLocks/>
          </p:cNvSpPr>
          <p:nvPr/>
        </p:nvSpPr>
        <p:spPr>
          <a:xfrm>
            <a:off x="6651567" y="5612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Lets Check It Out</a:t>
            </a:r>
          </a:p>
        </p:txBody>
      </p:sp>
    </p:spTree>
    <p:extLst>
      <p:ext uri="{BB962C8B-B14F-4D97-AF65-F5344CB8AC3E}">
        <p14:creationId xmlns:p14="http://schemas.microsoft.com/office/powerpoint/2010/main" val="3212942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</TotalTime>
  <Words>508</Words>
  <Application>Microsoft Office PowerPoint</Application>
  <PresentationFormat>Widescreen</PresentationFormat>
  <Paragraphs>189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Batang</vt:lpstr>
      <vt:lpstr>Arial</vt:lpstr>
      <vt:lpstr>Calibri</vt:lpstr>
      <vt:lpstr>Calibri Light</vt:lpstr>
      <vt:lpstr>Instrument Sans Medium</vt:lpstr>
      <vt:lpstr>Instrument Sans Semi Bold</vt:lpstr>
      <vt:lpstr>Office Theme</vt:lpstr>
      <vt:lpstr>Honda Attribute Comparison </vt:lpstr>
      <vt:lpstr>PowerPoint Presentation</vt:lpstr>
      <vt:lpstr>Honda Engines by Displacement (cc) </vt:lpstr>
      <vt:lpstr>Attribute comparison </vt:lpstr>
      <vt:lpstr>PowerPoint Presentation</vt:lpstr>
      <vt:lpstr>PowerPoint Presentation</vt:lpstr>
      <vt:lpstr>PowerPoint Presentation</vt:lpstr>
      <vt:lpstr>Final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Bhuman Wadekar</dc:creator>
  <cp:lastModifiedBy>Bhuman Wadekar</cp:lastModifiedBy>
  <cp:revision>255</cp:revision>
  <dcterms:created xsi:type="dcterms:W3CDTF">2025-03-28T12:58:11Z</dcterms:created>
  <dcterms:modified xsi:type="dcterms:W3CDTF">2025-06-29T08:51:59Z</dcterms:modified>
</cp:coreProperties>
</file>